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EB6D470-E90C-4172-A615-992C40C6A2F4}" type="datetimeFigureOut">
              <a:rPr lang="en-US" smtClean="0"/>
              <a:t>12/10/2013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F02FED8-C1DE-4286-9A4C-0C5F457A92A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B6D470-E90C-4172-A615-992C40C6A2F4}" type="datetimeFigureOut">
              <a:rPr lang="en-US" smtClean="0"/>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02FED8-C1DE-4286-9A4C-0C5F457A92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EB6D470-E90C-4172-A615-992C40C6A2F4}" type="datetimeFigureOut">
              <a:rPr lang="en-US" smtClean="0"/>
              <a:t>12/10/2013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F02FED8-C1DE-4286-9A4C-0C5F457A92A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EB6D470-E90C-4172-A615-992C40C6A2F4}" type="datetimeFigureOut">
              <a:rPr lang="en-US" smtClean="0"/>
              <a:t>12/10/2013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F02FED8-C1DE-4286-9A4C-0C5F457A92A0}"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EB6D470-E90C-4172-A615-992C40C6A2F4}" type="datetimeFigureOut">
              <a:rPr lang="en-US" smtClean="0"/>
              <a:t>12/10/2013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F02FED8-C1DE-4286-9A4C-0C5F457A92A0}"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EB6D470-E90C-4172-A615-992C40C6A2F4}" type="datetimeFigureOut">
              <a:rPr lang="en-US" smtClean="0"/>
              <a:t>12/10/2013</a:t>
            </a:fld>
            <a:endParaRPr lang="en-US"/>
          </a:p>
        </p:txBody>
      </p:sp>
      <p:sp>
        <p:nvSpPr>
          <p:cNvPr id="10" name="Slide Number Placeholder 9"/>
          <p:cNvSpPr>
            <a:spLocks noGrp="1"/>
          </p:cNvSpPr>
          <p:nvPr>
            <p:ph type="sldNum" sz="quarter" idx="16"/>
          </p:nvPr>
        </p:nvSpPr>
        <p:spPr/>
        <p:txBody>
          <a:bodyPr rtlCol="0"/>
          <a:lstStyle/>
          <a:p>
            <a:fld id="{7F02FED8-C1DE-4286-9A4C-0C5F457A92A0}"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EB6D470-E90C-4172-A615-992C40C6A2F4}" type="datetimeFigureOut">
              <a:rPr lang="en-US" smtClean="0"/>
              <a:t>12/10/2013</a:t>
            </a:fld>
            <a:endParaRPr lang="en-US"/>
          </a:p>
        </p:txBody>
      </p:sp>
      <p:sp>
        <p:nvSpPr>
          <p:cNvPr id="12" name="Slide Number Placeholder 11"/>
          <p:cNvSpPr>
            <a:spLocks noGrp="1"/>
          </p:cNvSpPr>
          <p:nvPr>
            <p:ph type="sldNum" sz="quarter" idx="16"/>
          </p:nvPr>
        </p:nvSpPr>
        <p:spPr/>
        <p:txBody>
          <a:bodyPr rtlCol="0"/>
          <a:lstStyle/>
          <a:p>
            <a:fld id="{7F02FED8-C1DE-4286-9A4C-0C5F457A92A0}"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EB6D470-E90C-4172-A615-992C40C6A2F4}" type="datetimeFigureOut">
              <a:rPr lang="en-US" smtClean="0"/>
              <a:t>12/10/2013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F02FED8-C1DE-4286-9A4C-0C5F457A92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B6D470-E90C-4172-A615-992C40C6A2F4}" type="datetimeFigureOut">
              <a:rPr lang="en-US" smtClean="0"/>
              <a:t>12/10/2013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F02FED8-C1DE-4286-9A4C-0C5F457A92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EB6D470-E90C-4172-A615-992C40C6A2F4}" type="datetimeFigureOut">
              <a:rPr lang="en-US" smtClean="0"/>
              <a:t>12/10/2013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F02FED8-C1DE-4286-9A4C-0C5F457A92A0}"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EB6D470-E90C-4172-A615-992C40C6A2F4}" type="datetimeFigureOut">
              <a:rPr lang="en-US" smtClean="0"/>
              <a:t>12/10/2013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F02FED8-C1DE-4286-9A4C-0C5F457A92A0}"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EB6D470-E90C-4172-A615-992C40C6A2F4}" type="datetimeFigureOut">
              <a:rPr lang="en-US" smtClean="0"/>
              <a:t>12/10/2013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F02FED8-C1DE-4286-9A4C-0C5F457A92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Slavery and Western Expansion</a:t>
            </a:r>
            <a:endParaRPr lang="en-US" dirty="0"/>
          </a:p>
        </p:txBody>
      </p:sp>
      <p:sp>
        <p:nvSpPr>
          <p:cNvPr id="3" name="Subtitle 2"/>
          <p:cNvSpPr>
            <a:spLocks noGrp="1"/>
          </p:cNvSpPr>
          <p:nvPr>
            <p:ph type="subTitle" idx="1"/>
          </p:nvPr>
        </p:nvSpPr>
        <p:spPr/>
        <p:txBody>
          <a:bodyPr/>
          <a:lstStyle/>
          <a:p>
            <a:r>
              <a:rPr lang="en-US" dirty="0" smtClean="0"/>
              <a:t>Guided Reading Activity Answers</a:t>
            </a:r>
            <a:endParaRPr lang="en-US" dirty="0"/>
          </a:p>
        </p:txBody>
      </p:sp>
    </p:spTree>
    <p:extLst>
      <p:ext uri="{BB962C8B-B14F-4D97-AF65-F5344CB8AC3E}">
        <p14:creationId xmlns:p14="http://schemas.microsoft.com/office/powerpoint/2010/main" val="17089912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lnSpcReduction="10000"/>
          </a:bodyPr>
          <a:lstStyle/>
          <a:p>
            <a:r>
              <a:rPr lang="en-US" dirty="0" smtClean="0"/>
              <a:t>The final piece of the puzzle in terms of the continental United States, the Gadsden Purchase was acquired in 1853 in order to secure the right of way for a railroad route.  The United State paid Mexico between $10 and $12 Million for the land.  </a:t>
            </a:r>
            <a:endParaRPr lang="en-US" dirty="0"/>
          </a:p>
        </p:txBody>
      </p:sp>
      <p:sp>
        <p:nvSpPr>
          <p:cNvPr id="3" name="Title 2"/>
          <p:cNvSpPr>
            <a:spLocks noGrp="1"/>
          </p:cNvSpPr>
          <p:nvPr>
            <p:ph type="title"/>
          </p:nvPr>
        </p:nvSpPr>
        <p:spPr/>
        <p:txBody>
          <a:bodyPr/>
          <a:lstStyle/>
          <a:p>
            <a:r>
              <a:rPr lang="en-US" dirty="0" smtClean="0"/>
              <a:t>The Gadsden Purchase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772" b="14772"/>
          <a:stretch>
            <a:fillRect/>
          </a:stretch>
        </p:blipFill>
        <p:spPr/>
      </p:pic>
    </p:spTree>
    <p:extLst>
      <p:ext uri="{BB962C8B-B14F-4D97-AF65-F5344CB8AC3E}">
        <p14:creationId xmlns:p14="http://schemas.microsoft.com/office/powerpoint/2010/main" val="542306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Kansas-Nebraska Act</a:t>
            </a:r>
            <a:endParaRPr lang="en-US" dirty="0"/>
          </a:p>
        </p:txBody>
      </p:sp>
      <p:sp>
        <p:nvSpPr>
          <p:cNvPr id="6" name="Content Placeholder 5"/>
          <p:cNvSpPr>
            <a:spLocks noGrp="1"/>
          </p:cNvSpPr>
          <p:nvPr>
            <p:ph sz="quarter" idx="1"/>
          </p:nvPr>
        </p:nvSpPr>
        <p:spPr/>
        <p:txBody>
          <a:bodyPr/>
          <a:lstStyle/>
          <a:p>
            <a:r>
              <a:rPr lang="en-US" dirty="0" smtClean="0"/>
              <a:t>The Kansas Nebraska Act of 1854 create two new territories out of the Louisiana Purchase lands. </a:t>
            </a:r>
          </a:p>
          <a:p>
            <a:r>
              <a:rPr lang="en-US" dirty="0" smtClean="0"/>
              <a:t>Both territories would determine the slavery issue by popular sovereignty, or, as they said then, “Squatter Sovereignty.”  Most people who had moved to Kansas had not actually taken up residence. </a:t>
            </a:r>
          </a:p>
          <a:p>
            <a:r>
              <a:rPr lang="en-US" dirty="0" smtClean="0"/>
              <a:t>This reversed the old Missouri Compromise, which had split the Louisiana Territory into slave and free sections at the 36°30’ N Latitude line. </a:t>
            </a:r>
            <a:endParaRPr lang="en-US" dirty="0"/>
          </a:p>
        </p:txBody>
      </p:sp>
    </p:spTree>
    <p:extLst>
      <p:ext uri="{BB962C8B-B14F-4D97-AF65-F5344CB8AC3E}">
        <p14:creationId xmlns:p14="http://schemas.microsoft.com/office/powerpoint/2010/main" val="4275702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Abolitionists V. Border Ruffians</a:t>
            </a:r>
            <a:endParaRPr lang="en-US" dirty="0"/>
          </a:p>
        </p:txBody>
      </p:sp>
      <p:sp>
        <p:nvSpPr>
          <p:cNvPr id="3" name="Content Placeholder 2"/>
          <p:cNvSpPr>
            <a:spLocks noGrp="1"/>
          </p:cNvSpPr>
          <p:nvPr>
            <p:ph sz="quarter" idx="1"/>
          </p:nvPr>
        </p:nvSpPr>
        <p:spPr>
          <a:xfrm>
            <a:off x="612648" y="1600200"/>
            <a:ext cx="8153400" cy="5029200"/>
          </a:xfrm>
        </p:spPr>
        <p:txBody>
          <a:bodyPr>
            <a:normAutofit lnSpcReduction="10000"/>
          </a:bodyPr>
          <a:lstStyle/>
          <a:p>
            <a:r>
              <a:rPr lang="en-US" dirty="0" smtClean="0"/>
              <a:t>Abolitionist societies organized settlement groups to travel to the Kansas territory and vote against slavery.  Usually, these abolitionist groups came heavily armed. </a:t>
            </a:r>
          </a:p>
          <a:p>
            <a:r>
              <a:rPr lang="en-US" dirty="0" smtClean="0"/>
              <a:t>Meanwhile, “border ruffians” from Missouri – a nearby slave state – moved into the territory as well.</a:t>
            </a:r>
          </a:p>
          <a:p>
            <a:r>
              <a:rPr lang="en-US" dirty="0" smtClean="0"/>
              <a:t>Soon, violence erupted in Kansas.  The most egregious violation took place when John Brown led a brutal murder of pro-slavery men near Pottawatomie Creek.</a:t>
            </a:r>
            <a:endParaRPr lang="en-US" dirty="0"/>
          </a:p>
        </p:txBody>
      </p:sp>
    </p:spTree>
    <p:extLst>
      <p:ext uri="{BB962C8B-B14F-4D97-AF65-F5344CB8AC3E}">
        <p14:creationId xmlns:p14="http://schemas.microsoft.com/office/powerpoint/2010/main" val="35979515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Caning of Charles Sumner</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62000" y="1676400"/>
            <a:ext cx="7391400" cy="4840386"/>
          </a:xfrm>
        </p:spPr>
      </p:pic>
    </p:spTree>
    <p:extLst>
      <p:ext uri="{BB962C8B-B14F-4D97-AF65-F5344CB8AC3E}">
        <p14:creationId xmlns:p14="http://schemas.microsoft.com/office/powerpoint/2010/main" val="375766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Republican Party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Believing in Free Land, Free Men, and Free Soil, the Republican Party found consensus in the argument that slavery should not be allowed to be extended into the West. </a:t>
            </a:r>
          </a:p>
          <a:p>
            <a:r>
              <a:rPr lang="en-US" dirty="0" smtClean="0"/>
              <a:t>Abolitionists tended to support the party as well, but they were still considered a radical wing.  Most men believed that slavery would be allowed to persist in the South. </a:t>
            </a:r>
          </a:p>
          <a:p>
            <a:r>
              <a:rPr lang="en-US" dirty="0" smtClean="0"/>
              <a:t>There was a Nativist – or anti-immigrant – streak to the party as well. </a:t>
            </a:r>
            <a:endParaRPr lang="en-US" dirty="0"/>
          </a:p>
        </p:txBody>
      </p:sp>
    </p:spTree>
    <p:extLst>
      <p:ext uri="{BB962C8B-B14F-4D97-AF65-F5344CB8AC3E}">
        <p14:creationId xmlns:p14="http://schemas.microsoft.com/office/powerpoint/2010/main" val="1340221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Dred Scot Decision</a:t>
            </a:r>
            <a:endParaRPr lang="en-US" dirty="0"/>
          </a:p>
        </p:txBody>
      </p:sp>
      <p:sp>
        <p:nvSpPr>
          <p:cNvPr id="4" name="Content Placeholder 3"/>
          <p:cNvSpPr>
            <a:spLocks noGrp="1"/>
          </p:cNvSpPr>
          <p:nvPr>
            <p:ph sz="quarter" idx="1"/>
          </p:nvPr>
        </p:nvSpPr>
        <p:spPr/>
        <p:txBody>
          <a:bodyPr>
            <a:normAutofit fontScale="85000" lnSpcReduction="20000"/>
          </a:bodyPr>
          <a:lstStyle/>
          <a:p>
            <a:r>
              <a:rPr lang="en-US" dirty="0" smtClean="0"/>
              <a:t>Chief Justice Roger Taney ruled that African-Americans, whether free or enslaved, had no rights which a white man was bound to respect. </a:t>
            </a:r>
          </a:p>
          <a:p>
            <a:r>
              <a:rPr lang="en-US" dirty="0" smtClean="0"/>
              <a:t>By this assertion, he declared the institution of slavery to be legal in the South, legal in the West, and even legal in the North. </a:t>
            </a:r>
          </a:p>
          <a:p>
            <a:r>
              <a:rPr lang="en-US" dirty="0" smtClean="0"/>
              <a:t>James Buchanan, as President, endorsed this. </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76800" y="1694412"/>
            <a:ext cx="3857966" cy="4401587"/>
          </a:xfrm>
        </p:spPr>
      </p:pic>
    </p:spTree>
    <p:extLst>
      <p:ext uri="{BB962C8B-B14F-4D97-AF65-F5344CB8AC3E}">
        <p14:creationId xmlns:p14="http://schemas.microsoft.com/office/powerpoint/2010/main" val="20303017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Lincoln-Douglas Debates</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Stephen F. Douglas argued that the issue of slavery should be resolved by democratic means.  Americans who lived in the Western Territories would vote on whether or not slavery should be legal, and popular sovereignty would determine the future of slavery </a:t>
            </a:r>
            <a:endParaRPr lang="en-US" dirty="0"/>
          </a:p>
        </p:txBody>
      </p:sp>
      <p:sp>
        <p:nvSpPr>
          <p:cNvPr id="4" name="Content Placeholder 3"/>
          <p:cNvSpPr>
            <a:spLocks noGrp="1"/>
          </p:cNvSpPr>
          <p:nvPr>
            <p:ph sz="quarter" idx="2"/>
          </p:nvPr>
        </p:nvSpPr>
        <p:spPr/>
        <p:txBody>
          <a:bodyPr>
            <a:normAutofit fontScale="85000" lnSpcReduction="10000"/>
          </a:bodyPr>
          <a:lstStyle/>
          <a:p>
            <a:r>
              <a:rPr lang="en-US" dirty="0" smtClean="0"/>
              <a:t>Abraham Lincoln asserted that the institution of slavery was completely anti-democratic.  Any vote taken which might enslave other men did not protect minority rights, undermined the democratic traditions of the nation, and be proto-fascist. Lincoln lost the Senate seat, but won the debates…</a:t>
            </a:r>
            <a:endParaRPr lang="en-US" dirty="0"/>
          </a:p>
        </p:txBody>
      </p:sp>
    </p:spTree>
    <p:extLst>
      <p:ext uri="{BB962C8B-B14F-4D97-AF65-F5344CB8AC3E}">
        <p14:creationId xmlns:p14="http://schemas.microsoft.com/office/powerpoint/2010/main" val="5285556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Brown’s Raid on Harper’s Ferry</a:t>
            </a:r>
            <a:endParaRPr lang="en-US" dirty="0"/>
          </a:p>
        </p:txBody>
      </p:sp>
      <p:sp>
        <p:nvSpPr>
          <p:cNvPr id="3" name="Content Placeholder 2"/>
          <p:cNvSpPr>
            <a:spLocks noGrp="1"/>
          </p:cNvSpPr>
          <p:nvPr>
            <p:ph sz="quarter" idx="1"/>
          </p:nvPr>
        </p:nvSpPr>
        <p:spPr>
          <a:xfrm>
            <a:off x="609600" y="1600200"/>
            <a:ext cx="3505200" cy="5105400"/>
          </a:xfrm>
        </p:spPr>
        <p:txBody>
          <a:bodyPr>
            <a:normAutofit fontScale="85000" lnSpcReduction="20000"/>
          </a:bodyPr>
          <a:lstStyle/>
          <a:p>
            <a:pPr marL="0" indent="0">
              <a:buNone/>
            </a:pPr>
            <a:r>
              <a:rPr lang="en-US" dirty="0" smtClean="0"/>
              <a:t>John Brown was condemned to hang for organizing a slave revolt in 1859.  He captured the federal arsenal there, but was immediately taken prisoner by Robert E. Lee – then of the United States Army.  Brown’s hanging met with different results in different parts of the nation.  Southerners cheered.  Many Northerners considered Brown a martyr.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253842" y="1600200"/>
            <a:ext cx="3989115" cy="4572000"/>
          </a:xfrm>
        </p:spPr>
      </p:pic>
    </p:spTree>
    <p:extLst>
      <p:ext uri="{BB962C8B-B14F-4D97-AF65-F5344CB8AC3E}">
        <p14:creationId xmlns:p14="http://schemas.microsoft.com/office/powerpoint/2010/main" val="182722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Wilmot Proviso</a:t>
            </a:r>
            <a:endParaRPr lang="en-US" dirty="0"/>
          </a:p>
        </p:txBody>
      </p:sp>
      <p:sp>
        <p:nvSpPr>
          <p:cNvPr id="3" name="Content Placeholder 2"/>
          <p:cNvSpPr>
            <a:spLocks noGrp="1"/>
          </p:cNvSpPr>
          <p:nvPr>
            <p:ph sz="quarter" idx="1"/>
          </p:nvPr>
        </p:nvSpPr>
        <p:spPr/>
        <p:txBody>
          <a:bodyPr/>
          <a:lstStyle/>
          <a:p>
            <a:r>
              <a:rPr lang="en-US" dirty="0" smtClean="0"/>
              <a:t>The Wilmot Proviso was a bill which passed the House of Representatives prior to the Mexican-American War.</a:t>
            </a:r>
          </a:p>
          <a:p>
            <a:r>
              <a:rPr lang="en-US" dirty="0" smtClean="0"/>
              <a:t>It argued that they United States – should it acquire territory in the Southwest from Mexico – would not be allowed to extend slavery into the territories. </a:t>
            </a:r>
          </a:p>
          <a:p>
            <a:r>
              <a:rPr lang="en-US" dirty="0" smtClean="0"/>
              <a:t>John C. Calhoun of South Carolina was nonplussed by the suggestion, and it never passed the Senate. </a:t>
            </a:r>
            <a:endParaRPr lang="en-US" dirty="0"/>
          </a:p>
        </p:txBody>
      </p:sp>
    </p:spTree>
    <p:extLst>
      <p:ext uri="{BB962C8B-B14F-4D97-AF65-F5344CB8AC3E}">
        <p14:creationId xmlns:p14="http://schemas.microsoft.com/office/powerpoint/2010/main" val="8526374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Soil Parties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There were more than one of these, but the most famous was established in New York by former President Martin Van Buren.</a:t>
            </a:r>
          </a:p>
          <a:p>
            <a:r>
              <a:rPr lang="en-US" dirty="0" smtClean="0"/>
              <a:t>The Free-</a:t>
            </a:r>
            <a:r>
              <a:rPr lang="en-US" dirty="0" err="1" smtClean="0"/>
              <a:t>Soilers</a:t>
            </a:r>
            <a:r>
              <a:rPr lang="en-US" dirty="0" smtClean="0"/>
              <a:t> felt that the United States Congress had the power to govern it’s territories as they saw fit, and to forbid the extension of slavery into the territories if they chose to. </a:t>
            </a:r>
          </a:p>
          <a:p>
            <a:r>
              <a:rPr lang="en-US" dirty="0" smtClean="0"/>
              <a:t>They argued that slavery was </a:t>
            </a:r>
            <a:r>
              <a:rPr lang="en-US" b="1" i="1" u="sng" dirty="0" smtClean="0"/>
              <a:t>anti-democratic</a:t>
            </a:r>
            <a:r>
              <a:rPr lang="en-US" dirty="0" smtClean="0"/>
              <a:t> – and the therefore, popular sovereignty was not appropriate in deciding its future.</a:t>
            </a:r>
            <a:endParaRPr lang="en-US" dirty="0"/>
          </a:p>
        </p:txBody>
      </p:sp>
    </p:spTree>
    <p:extLst>
      <p:ext uri="{BB962C8B-B14F-4D97-AF65-F5344CB8AC3E}">
        <p14:creationId xmlns:p14="http://schemas.microsoft.com/office/powerpoint/2010/main" val="2694511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49ers and California</a:t>
            </a:r>
            <a:endParaRPr lang="en-US" dirty="0"/>
          </a:p>
        </p:txBody>
      </p:sp>
      <p:sp>
        <p:nvSpPr>
          <p:cNvPr id="3" name="Content Placeholder 2"/>
          <p:cNvSpPr>
            <a:spLocks noGrp="1"/>
          </p:cNvSpPr>
          <p:nvPr>
            <p:ph sz="quarter" idx="1"/>
          </p:nvPr>
        </p:nvSpPr>
        <p:spPr/>
        <p:txBody>
          <a:bodyPr/>
          <a:lstStyle/>
          <a:p>
            <a:r>
              <a:rPr lang="en-US" dirty="0" smtClean="0"/>
              <a:t>The 49ers were the men who moved to California in a great rush in the late 1840s to mine for gold. </a:t>
            </a:r>
          </a:p>
          <a:p>
            <a:r>
              <a:rPr lang="en-US" dirty="0" smtClean="0"/>
              <a:t>Most were poor or middle class white men.  Virtually none owned slaves.  And, because they believed that slavery would corrupt the fairness of the competition for gold, they opposed slavery.</a:t>
            </a:r>
          </a:p>
          <a:p>
            <a:r>
              <a:rPr lang="en-US" dirty="0" smtClean="0"/>
              <a:t>By 1850, California had applied for statehood as a free state. </a:t>
            </a:r>
          </a:p>
          <a:p>
            <a:endParaRPr lang="en-US" dirty="0"/>
          </a:p>
        </p:txBody>
      </p:sp>
    </p:spTree>
    <p:extLst>
      <p:ext uri="{BB962C8B-B14F-4D97-AF65-F5344CB8AC3E}">
        <p14:creationId xmlns:p14="http://schemas.microsoft.com/office/powerpoint/2010/main" val="824286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Great Triumvirate of the Senate</a:t>
            </a:r>
            <a:endParaRPr lang="en-US" dirty="0"/>
          </a:p>
        </p:txBody>
      </p:sp>
      <p:sp>
        <p:nvSpPr>
          <p:cNvPr id="3" name="Content Placeholder 2"/>
          <p:cNvSpPr>
            <a:spLocks noGrp="1"/>
          </p:cNvSpPr>
          <p:nvPr>
            <p:ph sz="quarter" idx="1"/>
          </p:nvPr>
        </p:nvSpPr>
        <p:spPr/>
        <p:txBody>
          <a:bodyPr/>
          <a:lstStyle/>
          <a:p>
            <a:r>
              <a:rPr lang="en-US" b="1" u="sng" dirty="0" smtClean="0"/>
              <a:t>Henry Clay of Kentucky </a:t>
            </a:r>
            <a:r>
              <a:rPr lang="en-US" dirty="0" smtClean="0"/>
              <a:t>– know for crafting the Missouri Compromise, negotiating through the Nullification Crisis, and now, working on the Compromise of 1850. </a:t>
            </a:r>
          </a:p>
          <a:p>
            <a:r>
              <a:rPr lang="en-US" b="1" u="sng" dirty="0" smtClean="0"/>
              <a:t>John C. Calhoun of South Carolina </a:t>
            </a:r>
            <a:r>
              <a:rPr lang="en-US" dirty="0" smtClean="0"/>
              <a:t>– the champion of the South, state’s rights, nullification, posturing, and threats of secession. </a:t>
            </a:r>
          </a:p>
          <a:p>
            <a:r>
              <a:rPr lang="en-US" b="1" dirty="0" smtClean="0"/>
              <a:t>D</a:t>
            </a:r>
            <a:r>
              <a:rPr lang="en-US" b="1" u="sng" dirty="0" smtClean="0"/>
              <a:t>aniel Webster of Massachusetts </a:t>
            </a:r>
            <a:r>
              <a:rPr lang="en-US" dirty="0" smtClean="0"/>
              <a:t>– the Senate’s greatest orator for the cause of Union.</a:t>
            </a:r>
            <a:endParaRPr lang="en-US" dirty="0"/>
          </a:p>
        </p:txBody>
      </p:sp>
    </p:spTree>
    <p:extLst>
      <p:ext uri="{BB962C8B-B14F-4D97-AF65-F5344CB8AC3E}">
        <p14:creationId xmlns:p14="http://schemas.microsoft.com/office/powerpoint/2010/main" val="2689173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Compromise of 1850</a:t>
            </a:r>
            <a:endParaRPr lang="en-US" dirty="0"/>
          </a:p>
        </p:txBody>
      </p:sp>
      <p:sp>
        <p:nvSpPr>
          <p:cNvPr id="3" name="Content Placeholder 2"/>
          <p:cNvSpPr>
            <a:spLocks noGrp="1"/>
          </p:cNvSpPr>
          <p:nvPr>
            <p:ph sz="quarter" idx="1"/>
          </p:nvPr>
        </p:nvSpPr>
        <p:spPr/>
        <p:txBody>
          <a:bodyPr/>
          <a:lstStyle/>
          <a:p>
            <a:r>
              <a:rPr lang="en-US" dirty="0"/>
              <a:t>California entered the Union as a free state.</a:t>
            </a:r>
          </a:p>
          <a:p>
            <a:r>
              <a:rPr lang="en-US" dirty="0"/>
              <a:t>The Slave Trade in Washington, D.C. was abolished – slavery remained legal, though.</a:t>
            </a:r>
          </a:p>
          <a:p>
            <a:r>
              <a:rPr lang="en-US" dirty="0"/>
              <a:t>Texas ceded land to form western territories; received money in exchange. </a:t>
            </a:r>
          </a:p>
          <a:p>
            <a:r>
              <a:rPr lang="en-US" dirty="0"/>
              <a:t>The territories of Utah and New Mexico would determine the slavery issue by popular sovereignty. </a:t>
            </a:r>
          </a:p>
          <a:p>
            <a:r>
              <a:rPr lang="en-US" dirty="0"/>
              <a:t>The Fugitive Slave Law would be strictly enforced. </a:t>
            </a:r>
          </a:p>
          <a:p>
            <a:endParaRPr lang="en-US" dirty="0"/>
          </a:p>
        </p:txBody>
      </p:sp>
    </p:spTree>
    <p:extLst>
      <p:ext uri="{BB962C8B-B14F-4D97-AF65-F5344CB8AC3E}">
        <p14:creationId xmlns:p14="http://schemas.microsoft.com/office/powerpoint/2010/main" val="97772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Fugitive Slave Law</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According to the Constitution, Northern people were already obliged to return runaway slaves to their owners in the South.</a:t>
            </a:r>
          </a:p>
          <a:p>
            <a:r>
              <a:rPr lang="en-US" dirty="0" smtClean="0"/>
              <a:t>The Fugitive Slave Law was tightened and more strictly enforced following the Compromise of 1850.  Northerners who refused to cooperate could be punished. Northerners despised this law.</a:t>
            </a:r>
          </a:p>
          <a:p>
            <a:r>
              <a:rPr lang="en-US" dirty="0" smtClean="0"/>
              <a:t>Federal “slave-catchers” were selected to investigate the status of free blacks.  </a:t>
            </a:r>
            <a:endParaRPr lang="en-US" dirty="0"/>
          </a:p>
          <a:p>
            <a:r>
              <a:rPr lang="en-US" dirty="0" smtClean="0"/>
              <a:t>When accused of being a “runaway,” blacks were not allowed to testify on their own behalf during trials. </a:t>
            </a:r>
            <a:endParaRPr lang="en-US" dirty="0"/>
          </a:p>
        </p:txBody>
      </p:sp>
    </p:spTree>
    <p:extLst>
      <p:ext uri="{BB962C8B-B14F-4D97-AF65-F5344CB8AC3E}">
        <p14:creationId xmlns:p14="http://schemas.microsoft.com/office/powerpoint/2010/main" val="1195662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Tubman and the Underground Railroad</a:t>
            </a:r>
            <a:endParaRPr lang="en-US" dirty="0"/>
          </a:p>
        </p:txBody>
      </p:sp>
      <p:sp>
        <p:nvSpPr>
          <p:cNvPr id="3" name="Content Placeholder 2"/>
          <p:cNvSpPr>
            <a:spLocks noGrp="1"/>
          </p:cNvSpPr>
          <p:nvPr>
            <p:ph sz="quarter" idx="1"/>
          </p:nvPr>
        </p:nvSpPr>
        <p:spPr/>
        <p:txBody>
          <a:bodyPr/>
          <a:lstStyle/>
          <a:p>
            <a:r>
              <a:rPr lang="en-US" dirty="0" smtClean="0"/>
              <a:t>Harriet Tubman led hundreds of people to </a:t>
            </a:r>
            <a:r>
              <a:rPr lang="en-US" dirty="0" smtClean="0"/>
              <a:t>F-R-E-E-D-O-M!</a:t>
            </a:r>
            <a:r>
              <a:rPr lang="en-US" dirty="0" smtClean="0"/>
              <a:t> </a:t>
            </a:r>
            <a:r>
              <a:rPr lang="en-US" dirty="0" smtClean="0"/>
              <a:t>along a secret set of hideaways and “safe-houses” known as the Underground Railroad.  </a:t>
            </a:r>
          </a:p>
          <a:p>
            <a:r>
              <a:rPr lang="en-US" dirty="0" smtClean="0"/>
              <a:t>Tubman moved to Canada, but continued to risk capture by escorting her family and friends to safety and freedom. </a:t>
            </a:r>
          </a:p>
          <a:p>
            <a:r>
              <a:rPr lang="en-US" dirty="0" smtClean="0"/>
              <a:t>The Underground Railroad, while difficult to verify today, operated for decades to bring African-Americans to the North or to Canada. </a:t>
            </a:r>
            <a:endParaRPr lang="en-US" dirty="0"/>
          </a:p>
        </p:txBody>
      </p:sp>
    </p:spTree>
    <p:extLst>
      <p:ext uri="{BB962C8B-B14F-4D97-AF65-F5344CB8AC3E}">
        <p14:creationId xmlns:p14="http://schemas.microsoft.com/office/powerpoint/2010/main" val="555052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1600200" y="5486400"/>
            <a:ext cx="7315200" cy="1143000"/>
          </a:xfrm>
        </p:spPr>
        <p:txBody>
          <a:bodyPr/>
          <a:lstStyle/>
          <a:p>
            <a:r>
              <a:rPr lang="en-US" dirty="0" smtClean="0"/>
              <a:t>The novel Uncle Tom’s Cabin did as much to divide the nation over the issue of slavery as any other major event in the Antebellum Period.  When he met her during the Civil War, Lincoln is reported to have remarked of Harriet Beecher Stowe, “So, you’re the little lady that started this great war.” </a:t>
            </a:r>
            <a:endParaRPr lang="en-US" dirty="0"/>
          </a:p>
        </p:txBody>
      </p:sp>
      <p:sp>
        <p:nvSpPr>
          <p:cNvPr id="4" name="Title 3"/>
          <p:cNvSpPr>
            <a:spLocks noGrp="1"/>
          </p:cNvSpPr>
          <p:nvPr>
            <p:ph type="title"/>
          </p:nvPr>
        </p:nvSpPr>
        <p:spPr/>
        <p:txBody>
          <a:bodyPr/>
          <a:lstStyle/>
          <a:p>
            <a:r>
              <a:rPr lang="en-US" dirty="0" smtClean="0"/>
              <a:t>Harriet Beecher Stowe’s </a:t>
            </a:r>
            <a:r>
              <a:rPr lang="en-US" i="1" u="sng" dirty="0" smtClean="0"/>
              <a:t>Uncle Tom’s Cabin</a:t>
            </a:r>
            <a:endParaRPr lang="en-US" i="1" u="sng"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6576" b="26576"/>
          <a:stretch>
            <a:fillRect/>
          </a:stretch>
        </p:blipFill>
        <p:spPr/>
      </p:pic>
    </p:spTree>
    <p:extLst>
      <p:ext uri="{BB962C8B-B14F-4D97-AF65-F5344CB8AC3E}">
        <p14:creationId xmlns:p14="http://schemas.microsoft.com/office/powerpoint/2010/main" val="26180487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143</TotalTime>
  <Words>1138</Words>
  <Application>Microsoft Office PowerPoint</Application>
  <PresentationFormat>On-screen Show (4:3)</PresentationFormat>
  <Paragraphs>59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Slavery and Western Expansion</vt:lpstr>
      <vt:lpstr>The Wilmot Proviso</vt:lpstr>
      <vt:lpstr>Free Soil Parties</vt:lpstr>
      <vt:lpstr>49ers and California</vt:lpstr>
      <vt:lpstr>The Great Triumvirate of the Senate</vt:lpstr>
      <vt:lpstr>The Compromise of 1850</vt:lpstr>
      <vt:lpstr>The Fugitive Slave Law</vt:lpstr>
      <vt:lpstr>Tubman and the Underground Railroad</vt:lpstr>
      <vt:lpstr>Harriet Beecher Stowe’s Uncle Tom’s Cabin</vt:lpstr>
      <vt:lpstr>The Gadsden Purchase</vt:lpstr>
      <vt:lpstr>The Kansas-Nebraska Act</vt:lpstr>
      <vt:lpstr>Abolitionists V. Border Ruffians</vt:lpstr>
      <vt:lpstr>The Caning of Charles Sumner</vt:lpstr>
      <vt:lpstr>The Republican Party</vt:lpstr>
      <vt:lpstr>The Dred Scot Decision</vt:lpstr>
      <vt:lpstr>The Lincoln-Douglas Debates</vt:lpstr>
      <vt:lpstr>John Brown’s Raid on Harper’s Ferry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Slavery and Western Expansion</dc:title>
  <dc:creator>Adam</dc:creator>
  <cp:lastModifiedBy>Steve B. Leland</cp:lastModifiedBy>
  <cp:revision>7</cp:revision>
  <dcterms:created xsi:type="dcterms:W3CDTF">2013-12-10T10:27:32Z</dcterms:created>
  <dcterms:modified xsi:type="dcterms:W3CDTF">2013-12-10T13:52:07Z</dcterms:modified>
</cp:coreProperties>
</file>